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361" r:id="rId4"/>
    <p:sldId id="259" r:id="rId5"/>
    <p:sldId id="260" r:id="rId6"/>
    <p:sldId id="371" r:id="rId7"/>
    <p:sldId id="370" r:id="rId8"/>
    <p:sldId id="367" r:id="rId9"/>
    <p:sldId id="369" r:id="rId10"/>
    <p:sldId id="368" r:id="rId11"/>
    <p:sldId id="3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A0ED"/>
    <a:srgbClr val="F315D3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1250" autoAdjust="0"/>
    <p:restoredTop sz="86323" autoAdjust="0"/>
  </p:normalViewPr>
  <p:slideViewPr>
    <p:cSldViewPr>
      <p:cViewPr varScale="1">
        <p:scale>
          <a:sx n="74" d="100"/>
          <a:sy n="74" d="100"/>
        </p:scale>
        <p:origin x="-10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49615-C15D-4B51-9277-6B859547F88B}" type="datetimeFigureOut">
              <a:rPr lang="en-MY" smtClean="0"/>
              <a:pPr/>
              <a:t>4/3/2021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B164-4D21-4C82-B0D6-3BEB552D1D3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49615-C15D-4B51-9277-6B859547F88B}" type="datetimeFigureOut">
              <a:rPr lang="en-MY" smtClean="0"/>
              <a:pPr/>
              <a:t>4/3/2021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B164-4D21-4C82-B0D6-3BEB552D1D3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49615-C15D-4B51-9277-6B859547F88B}" type="datetimeFigureOut">
              <a:rPr lang="en-MY" smtClean="0"/>
              <a:pPr/>
              <a:t>4/3/2021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B164-4D21-4C82-B0D6-3BEB552D1D3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49615-C15D-4B51-9277-6B859547F88B}" type="datetimeFigureOut">
              <a:rPr lang="en-MY" smtClean="0"/>
              <a:pPr/>
              <a:t>4/3/2021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B164-4D21-4C82-B0D6-3BEB552D1D3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49615-C15D-4B51-9277-6B859547F88B}" type="datetimeFigureOut">
              <a:rPr lang="en-MY" smtClean="0"/>
              <a:pPr/>
              <a:t>4/3/2021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B164-4D21-4C82-B0D6-3BEB552D1D3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49615-C15D-4B51-9277-6B859547F88B}" type="datetimeFigureOut">
              <a:rPr lang="en-MY" smtClean="0"/>
              <a:pPr/>
              <a:t>4/3/2021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B164-4D21-4C82-B0D6-3BEB552D1D3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49615-C15D-4B51-9277-6B859547F88B}" type="datetimeFigureOut">
              <a:rPr lang="en-MY" smtClean="0"/>
              <a:pPr/>
              <a:t>4/3/2021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B164-4D21-4C82-B0D6-3BEB552D1D3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49615-C15D-4B51-9277-6B859547F88B}" type="datetimeFigureOut">
              <a:rPr lang="en-MY" smtClean="0"/>
              <a:pPr/>
              <a:t>4/3/2021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B164-4D21-4C82-B0D6-3BEB552D1D3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49615-C15D-4B51-9277-6B859547F88B}" type="datetimeFigureOut">
              <a:rPr lang="en-MY" smtClean="0"/>
              <a:pPr/>
              <a:t>4/3/2021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B164-4D21-4C82-B0D6-3BEB552D1D3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49615-C15D-4B51-9277-6B859547F88B}" type="datetimeFigureOut">
              <a:rPr lang="en-MY" smtClean="0"/>
              <a:pPr/>
              <a:t>4/3/2021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B164-4D21-4C82-B0D6-3BEB552D1D3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49615-C15D-4B51-9277-6B859547F88B}" type="datetimeFigureOut">
              <a:rPr lang="en-MY" smtClean="0"/>
              <a:pPr/>
              <a:t>4/3/2021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B164-4D21-4C82-B0D6-3BEB552D1D3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49615-C15D-4B51-9277-6B859547F88B}" type="datetimeFigureOut">
              <a:rPr lang="en-MY" smtClean="0"/>
              <a:pPr/>
              <a:t>4/3/2021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3B164-4D21-4C82-B0D6-3BEB552D1D31}" type="slidenum">
              <a:rPr lang="en-MY" smtClean="0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6280" y="620689"/>
            <a:ext cx="8062664" cy="2952328"/>
          </a:xfrm>
        </p:spPr>
        <p:txBody>
          <a:bodyPr>
            <a:normAutofit/>
          </a:bodyPr>
          <a:lstStyle/>
          <a:p>
            <a:r>
              <a:rPr lang="fa-IR" sz="3200" b="1" dirty="0" smtClean="0">
                <a:latin typeface="Times New Roman" panose="02020603050405020304" pitchFamily="18" charset="0"/>
                <a:cs typeface="B Zar" panose="00000400000000000000" pitchFamily="2" charset="-78"/>
              </a:rPr>
              <a:t>کارگاه آموزشی </a:t>
            </a:r>
            <a:br>
              <a:rPr lang="fa-IR" sz="3200" b="1" dirty="0" smtClean="0">
                <a:latin typeface="Times New Roman" panose="02020603050405020304" pitchFamily="18" charset="0"/>
                <a:cs typeface="B Zar" panose="00000400000000000000" pitchFamily="2" charset="-78"/>
              </a:rPr>
            </a:br>
            <a:r>
              <a:rPr lang="fa-I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مدیریت روابط آشفته در خانواده</a:t>
            </a:r>
            <a:r>
              <a:rPr lang="fa-IR" sz="3200" b="1" dirty="0" smtClean="0">
                <a:latin typeface="Times New Roman" panose="02020603050405020304" pitchFamily="18" charset="0"/>
                <a:cs typeface="B Zar" panose="00000400000000000000" pitchFamily="2" charset="-78"/>
              </a:rPr>
              <a:t/>
            </a:r>
            <a:br>
              <a:rPr lang="fa-IR" sz="3200" b="1" dirty="0" smtClean="0">
                <a:latin typeface="Times New Roman" panose="02020603050405020304" pitchFamily="18" charset="0"/>
                <a:cs typeface="B Zar" panose="00000400000000000000" pitchFamily="2" charset="-78"/>
              </a:rPr>
            </a:br>
            <a:r>
              <a:rPr lang="fa-IR" sz="3200" b="1" dirty="0" smtClean="0">
                <a:latin typeface="Times New Roman" panose="02020603050405020304" pitchFamily="18" charset="0"/>
                <a:cs typeface="B Zar" panose="00000400000000000000" pitchFamily="2" charset="-78"/>
              </a:rPr>
              <a:t>با تاکید بر خیانت زناشویی</a:t>
            </a:r>
            <a:r>
              <a:rPr lang="en-GB" sz="3200" b="1" dirty="0" smtClean="0">
                <a:latin typeface="Times New Roman" panose="02020603050405020304" pitchFamily="18" charset="0"/>
                <a:cs typeface="B Zar" panose="00000400000000000000" pitchFamily="2" charset="-78"/>
              </a:rPr>
              <a:t> </a:t>
            </a:r>
            <a:endParaRPr lang="en-MY" sz="3200" b="1" dirty="0">
              <a:latin typeface="Times New Roman" panose="02020603050405020304" pitchFamily="18" charset="0"/>
              <a:cs typeface="B Zar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861048"/>
            <a:ext cx="7772400" cy="1199704"/>
          </a:xfrm>
        </p:spPr>
        <p:txBody>
          <a:bodyPr>
            <a:normAutofit/>
          </a:bodyPr>
          <a:lstStyle/>
          <a:p>
            <a:r>
              <a:rPr lang="fa-IR" b="1" i="1" dirty="0" smtClean="0">
                <a:solidFill>
                  <a:schemeClr val="tx1"/>
                </a:solidFill>
                <a:latin typeface="Times New Roman" pitchFamily="18" charset="0"/>
                <a:cs typeface="B Zar" panose="00000400000000000000" pitchFamily="2" charset="-78"/>
              </a:rPr>
              <a:t>دکتر رضا برومند</a:t>
            </a:r>
          </a:p>
          <a:p>
            <a:r>
              <a:rPr lang="fa-IR" b="1" i="1" dirty="0" smtClean="0">
                <a:solidFill>
                  <a:schemeClr val="tx1"/>
                </a:solidFill>
                <a:latin typeface="Times New Roman" pitchFamily="18" charset="0"/>
                <a:cs typeface="B Zar" panose="00000400000000000000" pitchFamily="2" charset="-78"/>
              </a:rPr>
              <a:t>دکترای مشاوره خانواده</a:t>
            </a:r>
          </a:p>
          <a:p>
            <a:endParaRPr lang="en-MY" i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9552" y="3284984"/>
            <a:ext cx="7992888" cy="0"/>
          </a:xfrm>
          <a:prstGeom prst="line">
            <a:avLst/>
          </a:prstGeom>
          <a:ln w="44450" cmpd="sng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096" y="5517232"/>
            <a:ext cx="8191367" cy="1008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fa-IR" b="1" dirty="0">
                <a:solidFill>
                  <a:srgbClr val="C00000"/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مدیریت روابط آشفته در خانواده</a:t>
            </a:r>
            <a:endParaRPr lang="en-MY" i="1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26599" y="980728"/>
            <a:ext cx="8424936" cy="482453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endParaRPr lang="fa-IR" b="1" dirty="0" smtClean="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b="1" dirty="0" smtClean="0">
                <a:latin typeface="Times New Roman" panose="02020603050405020304" pitchFamily="18" charset="0"/>
                <a:cs typeface="B Zar" panose="00000400000000000000" pitchFamily="2" charset="-78"/>
              </a:rPr>
              <a:t>بسیاری از مراحل به اندازه چند جلسه طول می کشد</a:t>
            </a:r>
          </a:p>
          <a:p>
            <a:pPr marL="0" indent="0" algn="r" rtl="1">
              <a:buNone/>
            </a:pPr>
            <a:r>
              <a:rPr lang="fa-IR" b="1" dirty="0" smtClean="0">
                <a:latin typeface="Times New Roman" panose="02020603050405020304" pitchFamily="18" charset="0"/>
                <a:cs typeface="B Zar" panose="00000400000000000000" pitchFamily="2" charset="-78"/>
              </a:rPr>
              <a:t>بطور مثال:</a:t>
            </a:r>
          </a:p>
          <a:p>
            <a:pPr marL="0" indent="0" algn="r" rtl="1">
              <a:buNone/>
            </a:pPr>
            <a:r>
              <a:rPr lang="fa-IR" b="1" dirty="0" smtClean="0">
                <a:latin typeface="Times New Roman" panose="02020603050405020304" pitchFamily="18" charset="0"/>
                <a:cs typeface="B Zar" panose="00000400000000000000" pitchFamily="2" charset="-78"/>
              </a:rPr>
              <a:t>با مراجعی که این سئوال را مطرح می کند:</a:t>
            </a:r>
          </a:p>
          <a:p>
            <a:pPr marL="0" indent="0" algn="r" rtl="1">
              <a:buNone/>
            </a:pPr>
            <a:r>
              <a:rPr lang="fa-IR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در</a:t>
            </a:r>
            <a:r>
              <a:rPr lang="fa-I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 رابطه بمانم یا ترک کنم؟</a:t>
            </a:r>
          </a:p>
          <a:p>
            <a:pPr marL="0" indent="0" algn="r" rtl="1">
              <a:buNone/>
            </a:pPr>
            <a:r>
              <a:rPr lang="fa-IR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تا دو سال بعد از بی وفایی می توان کار کرد.</a:t>
            </a:r>
            <a:endParaRPr lang="en-MY" sz="3600" b="1" dirty="0">
              <a:solidFill>
                <a:srgbClr val="002060"/>
              </a:solidFill>
              <a:latin typeface="Times New Roman" panose="02020603050405020304" pitchFamily="18" charset="0"/>
              <a:cs typeface="B Zar" panose="00000400000000000000" pitchFamily="2" charset="-78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39552" y="980728"/>
            <a:ext cx="7992888" cy="0"/>
          </a:xfrm>
          <a:prstGeom prst="line">
            <a:avLst/>
          </a:prstGeom>
          <a:ln w="44450" cmpd="sng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438" y="5373215"/>
            <a:ext cx="8531033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579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fa-IR" b="1" dirty="0">
                <a:solidFill>
                  <a:srgbClr val="C00000"/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مدیریت روابط آشفته در خانواده</a:t>
            </a:r>
            <a:endParaRPr lang="en-MY" i="1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95536" y="1268760"/>
            <a:ext cx="8424936" cy="4824536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150000"/>
              </a:lnSpc>
              <a:buNone/>
            </a:pPr>
            <a:r>
              <a:rPr lang="fa-IR" sz="5400" b="1" dirty="0" smtClean="0">
                <a:latin typeface="Times New Roman" panose="02020603050405020304" pitchFamily="18" charset="0"/>
                <a:cs typeface="B Zar" panose="00000400000000000000" pitchFamily="2" charset="-78"/>
              </a:rPr>
              <a:t>مرحله اول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کاهش</a:t>
            </a:r>
            <a:r>
              <a:rPr lang="fa-IR" sz="5400" b="1" dirty="0" smtClean="0">
                <a:latin typeface="Times New Roman" panose="02020603050405020304" pitchFamily="18" charset="0"/>
                <a:cs typeface="B Zar" panose="00000400000000000000" pitchFamily="2" charset="-78"/>
              </a:rPr>
              <a:t> </a:t>
            </a:r>
            <a:r>
              <a:rPr lang="fa-IR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اثرات بی وفایی</a:t>
            </a:r>
            <a:endParaRPr lang="en-MY" sz="5400" b="1" dirty="0">
              <a:solidFill>
                <a:srgbClr val="C00000"/>
              </a:solidFill>
              <a:latin typeface="Times New Roman" panose="02020603050405020304" pitchFamily="18" charset="0"/>
              <a:cs typeface="B Zar" panose="00000400000000000000" pitchFamily="2" charset="-78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39552" y="980728"/>
            <a:ext cx="7992888" cy="0"/>
          </a:xfrm>
          <a:prstGeom prst="line">
            <a:avLst/>
          </a:prstGeom>
          <a:ln w="44450" cmpd="sng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440979"/>
            <a:ext cx="7488832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099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3600" b="1" i="1" dirty="0" smtClean="0">
                <a:solidFill>
                  <a:srgbClr val="FF0000"/>
                </a:solidFill>
                <a:cs typeface="B Zar" panose="00000400000000000000" pitchFamily="2" charset="-78"/>
              </a:rPr>
              <a:t>پرسش های متداول پیش روی متخصصان بالینی</a:t>
            </a:r>
            <a:endParaRPr lang="en-MY" sz="3600" b="1" i="1" dirty="0">
              <a:solidFill>
                <a:srgbClr val="FF0000"/>
              </a:solidFill>
              <a:cs typeface="B Zar" panose="00000400000000000000" pitchFamily="2" charset="-7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b="1" dirty="0" smtClean="0">
                <a:cs typeface="B Zar" panose="00000400000000000000" pitchFamily="2" charset="-78"/>
              </a:rPr>
              <a:t>کنارآمدن یک زوج با بی وفایی چقدر </a:t>
            </a:r>
            <a:r>
              <a:rPr lang="fa-IR" b="1" dirty="0" smtClean="0">
                <a:solidFill>
                  <a:srgbClr val="FF0000"/>
                </a:solidFill>
                <a:cs typeface="B Zar" panose="00000400000000000000" pitchFamily="2" charset="-78"/>
              </a:rPr>
              <a:t>زمان</a:t>
            </a:r>
            <a:r>
              <a:rPr lang="fa-IR" b="1" dirty="0" smtClean="0">
                <a:cs typeface="B Zar" panose="00000400000000000000" pitchFamily="2" charset="-78"/>
              </a:rPr>
              <a:t> می برد؟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>
                <a:solidFill>
                  <a:srgbClr val="FF0000"/>
                </a:solidFill>
                <a:cs typeface="B Zar" panose="00000400000000000000" pitchFamily="2" charset="-78"/>
              </a:rPr>
              <a:t>پیامدهای</a:t>
            </a:r>
            <a:r>
              <a:rPr lang="fa-IR" b="1" dirty="0" smtClean="0">
                <a:cs typeface="B Zar" panose="00000400000000000000" pitchFamily="2" charset="-78"/>
              </a:rPr>
              <a:t> احتمالی بی وفایی کدامند؟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>
                <a:cs typeface="B Zar" panose="00000400000000000000" pitchFamily="2" charset="-78"/>
              </a:rPr>
              <a:t>آیا زوج ها با هم </a:t>
            </a:r>
            <a:r>
              <a:rPr lang="fa-IR" b="1" dirty="0" smtClean="0">
                <a:solidFill>
                  <a:srgbClr val="FF0000"/>
                </a:solidFill>
                <a:cs typeface="B Zar" panose="00000400000000000000" pitchFamily="2" charset="-78"/>
              </a:rPr>
              <a:t>می مانند </a:t>
            </a:r>
            <a:r>
              <a:rPr lang="fa-IR" b="1" dirty="0" smtClean="0">
                <a:cs typeface="B Zar" panose="00000400000000000000" pitchFamily="2" charset="-78"/>
              </a:rPr>
              <a:t>یا </a:t>
            </a:r>
            <a:r>
              <a:rPr lang="fa-IR" b="1" dirty="0" smtClean="0">
                <a:solidFill>
                  <a:srgbClr val="FF0000"/>
                </a:solidFill>
                <a:cs typeface="B Zar" panose="00000400000000000000" pitchFamily="2" charset="-78"/>
              </a:rPr>
              <a:t>ترک رابطه </a:t>
            </a:r>
            <a:r>
              <a:rPr lang="fa-IR" b="1" dirty="0" smtClean="0">
                <a:cs typeface="B Zar" panose="00000400000000000000" pitchFamily="2" charset="-78"/>
              </a:rPr>
              <a:t>خواهند کرد؟</a:t>
            </a:r>
          </a:p>
          <a:p>
            <a:pPr algn="r" rtl="1"/>
            <a:endParaRPr lang="en-MY" b="1" dirty="0">
              <a:cs typeface="B Zar" panose="00000400000000000000" pitchFamily="2" charset="-78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39552" y="1268760"/>
            <a:ext cx="7992888" cy="0"/>
          </a:xfrm>
          <a:prstGeom prst="line">
            <a:avLst/>
          </a:prstGeom>
          <a:ln w="44450" cmpd="sng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28" y="4808190"/>
            <a:ext cx="8228836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3600" b="1" i="1" dirty="0" smtClean="0">
                <a:solidFill>
                  <a:srgbClr val="FF0000"/>
                </a:solidFill>
                <a:cs typeface="B Zar" panose="00000400000000000000" pitchFamily="2" charset="-78"/>
              </a:rPr>
              <a:t>پرسش های متداول پیش روی متخصصان بالینی</a:t>
            </a:r>
            <a:endParaRPr lang="en-MY" sz="3600" b="1" i="1" dirty="0">
              <a:solidFill>
                <a:srgbClr val="FF0000"/>
              </a:solidFill>
              <a:cs typeface="B Zar" panose="00000400000000000000" pitchFamily="2" charset="-7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b="1" dirty="0" smtClean="0">
                <a:cs typeface="B Zar" panose="00000400000000000000" pitchFamily="2" charset="-78"/>
              </a:rPr>
              <a:t>به عنوان یک متخصص بالینی چگونه می توان مراجعان را برای </a:t>
            </a:r>
            <a:r>
              <a:rPr lang="fa-IR" b="1" dirty="0" smtClean="0">
                <a:solidFill>
                  <a:srgbClr val="FF0000"/>
                </a:solidFill>
                <a:cs typeface="B Zar" panose="00000400000000000000" pitchFamily="2" charset="-78"/>
              </a:rPr>
              <a:t>مواجهه با این مشکل </a:t>
            </a:r>
            <a:r>
              <a:rPr lang="fa-IR" b="1" dirty="0" smtClean="0">
                <a:cs typeface="B Zar" panose="00000400000000000000" pitchFamily="2" charset="-78"/>
              </a:rPr>
              <a:t>راهنمایی نمود؟</a:t>
            </a:r>
          </a:p>
          <a:p>
            <a:pPr marL="0" lvl="0" indent="0" algn="just" rtl="1">
              <a:lnSpc>
                <a:spcPct val="150000"/>
              </a:lnSpc>
              <a:buNone/>
            </a:pPr>
            <a:r>
              <a:rPr lang="fa-IR" b="1" dirty="0">
                <a:solidFill>
                  <a:prstClr val="black"/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آیا مردان متاهل با </a:t>
            </a:r>
            <a:r>
              <a:rPr lang="fa-IR" b="1" dirty="0">
                <a:solidFill>
                  <a:srgbClr val="FF0000"/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تک همسری </a:t>
            </a:r>
            <a:r>
              <a:rPr lang="fa-IR" b="1" dirty="0">
                <a:solidFill>
                  <a:prstClr val="black"/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کنار خواهند آمد</a:t>
            </a:r>
          </a:p>
          <a:p>
            <a:pPr algn="r" rtl="1"/>
            <a:endParaRPr lang="fa-IR" b="1" dirty="0" smtClean="0">
              <a:cs typeface="B Zar" panose="00000400000000000000" pitchFamily="2" charset="-78"/>
            </a:endParaRPr>
          </a:p>
          <a:p>
            <a:pPr algn="r" rtl="1"/>
            <a:endParaRPr lang="en-MY" b="1" dirty="0">
              <a:cs typeface="B Zar" panose="00000400000000000000" pitchFamily="2" charset="-78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39552" y="1268760"/>
            <a:ext cx="7992888" cy="0"/>
          </a:xfrm>
          <a:prstGeom prst="line">
            <a:avLst/>
          </a:prstGeom>
          <a:ln w="44450" cmpd="sng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45224"/>
            <a:ext cx="7992888" cy="914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36611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52128"/>
          </a:xfrm>
        </p:spPr>
        <p:txBody>
          <a:bodyPr>
            <a:normAutofit/>
          </a:bodyPr>
          <a:lstStyle/>
          <a:p>
            <a:r>
              <a:rPr lang="fa-IR" sz="3600" b="1" i="1" dirty="0" smtClean="0">
                <a:solidFill>
                  <a:srgbClr val="FF0000"/>
                </a:solidFill>
                <a:cs typeface="B Zar" panose="00000400000000000000" pitchFamily="2" charset="-78"/>
              </a:rPr>
              <a:t>پرسش </a:t>
            </a:r>
            <a:r>
              <a:rPr lang="fa-IR" sz="3600" b="1" i="1" dirty="0">
                <a:solidFill>
                  <a:srgbClr val="FF0000"/>
                </a:solidFill>
                <a:cs typeface="B Zar" panose="00000400000000000000" pitchFamily="2" charset="-78"/>
              </a:rPr>
              <a:t>های متداول پیش روی متخصصان </a:t>
            </a:r>
            <a:r>
              <a:rPr lang="fa-IR" sz="3600" b="1" i="1" dirty="0" smtClean="0">
                <a:solidFill>
                  <a:srgbClr val="FF0000"/>
                </a:solidFill>
                <a:cs typeface="B Zar" panose="00000400000000000000" pitchFamily="2" charset="-78"/>
              </a:rPr>
              <a:t>بالینی</a:t>
            </a:r>
            <a:endParaRPr lang="en-MY" i="1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endParaRPr lang="fa-IR" b="1" dirty="0" smtClean="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marL="0" indent="0" algn="just" rtl="1">
              <a:buNone/>
            </a:pPr>
            <a:r>
              <a:rPr lang="fa-IR" b="1" dirty="0" smtClean="0">
                <a:latin typeface="Times New Roman" panose="02020603050405020304" pitchFamily="18" charset="0"/>
                <a:cs typeface="B Zar" panose="00000400000000000000" pitchFamily="2" charset="-78"/>
              </a:rPr>
              <a:t>آیا باید مراجعان را در جهت </a:t>
            </a:r>
            <a:r>
              <a:rPr lang="fa-I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بخشش یکدیگر </a:t>
            </a:r>
            <a:r>
              <a:rPr lang="fa-IR" b="1" dirty="0" smtClean="0">
                <a:latin typeface="Times New Roman" panose="02020603050405020304" pitchFamily="18" charset="0"/>
                <a:cs typeface="B Zar" panose="00000400000000000000" pitchFamily="2" charset="-78"/>
              </a:rPr>
              <a:t>هدایت کرد؟</a:t>
            </a:r>
          </a:p>
          <a:p>
            <a:pPr marL="0" indent="0" algn="just" rtl="1">
              <a:buNone/>
            </a:pPr>
            <a:r>
              <a:rPr lang="fa-IR" b="1" dirty="0" smtClean="0">
                <a:latin typeface="Times New Roman" panose="02020603050405020304" pitchFamily="18" charset="0"/>
                <a:cs typeface="B Zar" panose="00000400000000000000" pitchFamily="2" charset="-78"/>
              </a:rPr>
              <a:t>اگر اینگونه است، چه </a:t>
            </a:r>
            <a:r>
              <a:rPr lang="fa-I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زمانی </a:t>
            </a:r>
            <a:r>
              <a:rPr lang="fa-IR" b="1" dirty="0" smtClean="0">
                <a:latin typeface="Times New Roman" panose="02020603050405020304" pitchFamily="18" charset="0"/>
                <a:cs typeface="B Zar" panose="00000400000000000000" pitchFamily="2" charset="-78"/>
              </a:rPr>
              <a:t>باید این کار صورت پذیرد؟</a:t>
            </a:r>
            <a:r>
              <a:rPr lang="en-GB" b="1" dirty="0" smtClean="0">
                <a:latin typeface="Times New Roman" panose="02020603050405020304" pitchFamily="18" charset="0"/>
                <a:cs typeface="B Zar" panose="00000400000000000000" pitchFamily="2" charset="-78"/>
              </a:rPr>
              <a:t> </a:t>
            </a:r>
            <a:endParaRPr lang="en-US" b="1" dirty="0" smtClean="0">
              <a:latin typeface="Times New Roman" panose="02020603050405020304" pitchFamily="18" charset="0"/>
              <a:cs typeface="B Zar" panose="00000400000000000000" pitchFamily="2" charset="-78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39552" y="980728"/>
            <a:ext cx="7992888" cy="0"/>
          </a:xfrm>
          <a:prstGeom prst="line">
            <a:avLst/>
          </a:prstGeom>
          <a:ln w="44450" cmpd="sng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589240"/>
            <a:ext cx="8432998" cy="986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heel spokes="1"/>
      </p:transition>
    </mc:Choice>
    <mc:Fallback xmlns="">
      <p:transition spd="slow">
        <p:wheel spokes="1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80120"/>
          </a:xfrm>
        </p:spPr>
        <p:txBody>
          <a:bodyPr/>
          <a:lstStyle/>
          <a:p>
            <a:r>
              <a:rPr lang="fa-IR" b="1" dirty="0">
                <a:solidFill>
                  <a:srgbClr val="C00000"/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مدیریت روابط آشفته در خانواده</a:t>
            </a:r>
            <a:endParaRPr lang="en-MY" i="1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95536" y="1268760"/>
            <a:ext cx="8424936" cy="4824536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a-IR" b="1" dirty="0" smtClean="0">
                <a:latin typeface="Times New Roman" panose="02020603050405020304" pitchFamily="18" charset="0"/>
                <a:cs typeface="B Zar" panose="00000400000000000000" pitchFamily="2" charset="-78"/>
              </a:rPr>
              <a:t>اگر از یک متخخص بالینی سئوال کنید متوجه خواهید شد که: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a-IR" b="1" dirty="0" smtClean="0">
                <a:latin typeface="Times New Roman" panose="02020603050405020304" pitchFamily="18" charset="0"/>
                <a:cs typeface="B Zar" panose="00000400000000000000" pitchFamily="2" charset="-78"/>
              </a:rPr>
              <a:t>درصد زیادی از مسئولیت متخصصان بالینی صرف کمک به زوجین برای </a:t>
            </a:r>
            <a:r>
              <a:rPr lang="fa-I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کنارآمدن با بی وفایی </a:t>
            </a:r>
            <a:r>
              <a:rPr lang="fa-IR" b="1" dirty="0" smtClean="0">
                <a:latin typeface="Times New Roman" panose="02020603050405020304" pitchFamily="18" charset="0"/>
                <a:cs typeface="B Zar" panose="00000400000000000000" pitchFamily="2" charset="-78"/>
              </a:rPr>
              <a:t>می شود.</a:t>
            </a:r>
          </a:p>
          <a:p>
            <a:pPr marL="0" indent="0" algn="r" rtl="1">
              <a:lnSpc>
                <a:spcPct val="150000"/>
              </a:lnSpc>
              <a:buNone/>
            </a:pPr>
            <a:endParaRPr lang="en-MY" b="1" dirty="0">
              <a:latin typeface="Times New Roman" panose="02020603050405020304" pitchFamily="18" charset="0"/>
              <a:cs typeface="B Zar" panose="00000400000000000000" pitchFamily="2" charset="-78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39552" y="980728"/>
            <a:ext cx="7992888" cy="0"/>
          </a:xfrm>
          <a:prstGeom prst="line">
            <a:avLst/>
          </a:prstGeom>
          <a:ln w="44450" cmpd="sng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013176"/>
            <a:ext cx="7992888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268760"/>
          </a:xfrm>
        </p:spPr>
        <p:txBody>
          <a:bodyPr/>
          <a:lstStyle/>
          <a:p>
            <a:r>
              <a:rPr lang="fa-IR" b="1" dirty="0">
                <a:solidFill>
                  <a:srgbClr val="C00000"/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مدیریت روابط آشفته در خانواده</a:t>
            </a:r>
            <a:endParaRPr lang="en-MY" i="1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95536" y="1268760"/>
            <a:ext cx="8424936" cy="4824536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fa-IR" b="1" dirty="0" smtClean="0">
                <a:latin typeface="Times New Roman" panose="02020603050405020304" pitchFamily="18" charset="0"/>
                <a:cs typeface="B Zar" panose="00000400000000000000" pitchFamily="2" charset="-78"/>
              </a:rPr>
              <a:t>کتاب های زیادی به </a:t>
            </a:r>
            <a:r>
              <a:rPr lang="fa-I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تببین بی وفایی </a:t>
            </a:r>
            <a:r>
              <a:rPr lang="fa-IR" b="1" dirty="0" smtClean="0">
                <a:latin typeface="Times New Roman" panose="02020603050405020304" pitchFamily="18" charset="0"/>
                <a:cs typeface="B Zar" panose="00000400000000000000" pitchFamily="2" charset="-78"/>
              </a:rPr>
              <a:t>از دیدگاه های متفاوت پرداخته اند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b="1" dirty="0" smtClean="0">
                <a:latin typeface="Times New Roman" panose="02020603050405020304" pitchFamily="18" charset="0"/>
                <a:cs typeface="B Zar" panose="00000400000000000000" pitchFamily="2" charset="-78"/>
              </a:rPr>
              <a:t>اما کمتر به بیان </a:t>
            </a:r>
            <a:r>
              <a:rPr lang="fa-I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گام هایی </a:t>
            </a:r>
            <a:r>
              <a:rPr lang="fa-IR" b="1" dirty="0" smtClean="0">
                <a:latin typeface="Times New Roman" panose="02020603050405020304" pitchFamily="18" charset="0"/>
                <a:cs typeface="B Zar" panose="00000400000000000000" pitchFamily="2" charset="-78"/>
              </a:rPr>
              <a:t>پرداخته اند تا درمانگر برای هدایت </a:t>
            </a:r>
            <a:r>
              <a:rPr lang="fa-I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اثربخش</a:t>
            </a:r>
            <a:r>
              <a:rPr lang="fa-IR" b="1" dirty="0" smtClean="0">
                <a:latin typeface="Times New Roman" panose="02020603050405020304" pitchFamily="18" charset="0"/>
                <a:cs typeface="B Zar" panose="00000400000000000000" pitchFamily="2" charset="-78"/>
              </a:rPr>
              <a:t> درمانجویان در این فرایند دردناک طی کند</a:t>
            </a:r>
            <a:endParaRPr lang="en-MY" b="1" dirty="0">
              <a:latin typeface="Times New Roman" panose="02020603050405020304" pitchFamily="18" charset="0"/>
              <a:cs typeface="B Zar" panose="00000400000000000000" pitchFamily="2" charset="-78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39552" y="980728"/>
            <a:ext cx="7992888" cy="0"/>
          </a:xfrm>
          <a:prstGeom prst="line">
            <a:avLst/>
          </a:prstGeom>
          <a:ln w="44450" cmpd="sng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5805263"/>
            <a:ext cx="8649022" cy="1043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579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fa-IR" b="1" dirty="0">
                <a:solidFill>
                  <a:srgbClr val="C00000"/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مدیریت روابط آشفته در خانواده</a:t>
            </a:r>
            <a:endParaRPr lang="en-MY" i="1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95536" y="1268760"/>
            <a:ext cx="8424936" cy="4824536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fa-IR" b="1" dirty="0" smtClean="0">
                <a:latin typeface="Times New Roman" panose="02020603050405020304" pitchFamily="18" charset="0"/>
                <a:cs typeface="B Zar" panose="00000400000000000000" pitchFamily="2" charset="-78"/>
              </a:rPr>
              <a:t>وقتی در موقعیت بالینی قرار می گیریم در </a:t>
            </a:r>
            <a:r>
              <a:rPr lang="fa-I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خطر از دست دادن توانایی ارتباط در سطح انسانی </a:t>
            </a:r>
            <a:r>
              <a:rPr lang="fa-IR" b="1" dirty="0" smtClean="0">
                <a:latin typeface="Times New Roman" panose="02020603050405020304" pitchFamily="18" charset="0"/>
                <a:cs typeface="B Zar" panose="00000400000000000000" pitchFamily="2" charset="-78"/>
              </a:rPr>
              <a:t>هستیم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b="1" dirty="0" smtClean="0">
                <a:latin typeface="Times New Roman" panose="02020603050405020304" pitchFamily="18" charset="0"/>
                <a:cs typeface="B Zar" panose="00000400000000000000" pitchFamily="2" charset="-78"/>
              </a:rPr>
              <a:t>در هر مرحله که نیازی از یک مراجع پاسخ داده می شود در واقع </a:t>
            </a:r>
            <a:r>
              <a:rPr lang="fa-I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نیاز جدیدی </a:t>
            </a:r>
            <a:r>
              <a:rPr lang="fa-IR" b="1" dirty="0" smtClean="0">
                <a:latin typeface="Times New Roman" panose="02020603050405020304" pitchFamily="18" charset="0"/>
                <a:cs typeface="B Zar" panose="00000400000000000000" pitchFamily="2" charset="-78"/>
              </a:rPr>
              <a:t>شکل می گیرد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b="1" dirty="0" smtClean="0">
                <a:latin typeface="Times New Roman" panose="02020603050405020304" pitchFamily="18" charset="0"/>
                <a:cs typeface="B Zar" panose="00000400000000000000" pitchFamily="2" charset="-78"/>
              </a:rPr>
              <a:t>حس </a:t>
            </a:r>
            <a:r>
              <a:rPr lang="fa-I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رویش جدید </a:t>
            </a:r>
            <a:r>
              <a:rPr lang="fa-IR" b="1" dirty="0" smtClean="0">
                <a:latin typeface="Times New Roman" panose="02020603050405020304" pitchFamily="18" charset="0"/>
                <a:cs typeface="B Zar" panose="00000400000000000000" pitchFamily="2" charset="-78"/>
              </a:rPr>
              <a:t>در فرایند درمان به درمانجویان القا می شود</a:t>
            </a:r>
            <a:endParaRPr lang="en-MY" b="1" dirty="0">
              <a:latin typeface="Times New Roman" panose="02020603050405020304" pitchFamily="18" charset="0"/>
              <a:cs typeface="B Zar" panose="00000400000000000000" pitchFamily="2" charset="-78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39552" y="980728"/>
            <a:ext cx="7992888" cy="0"/>
          </a:xfrm>
          <a:prstGeom prst="line">
            <a:avLst/>
          </a:prstGeom>
          <a:ln w="44450" cmpd="sng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45224"/>
            <a:ext cx="35052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579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fa-IR" b="1" dirty="0">
                <a:solidFill>
                  <a:srgbClr val="C00000"/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مدیریت روابط آشفته در خانواده</a:t>
            </a:r>
            <a:endParaRPr lang="en-MY" i="1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95536" y="1268760"/>
            <a:ext cx="8424936" cy="4824536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fa-IR" b="1" dirty="0" smtClean="0">
                <a:latin typeface="Times New Roman" panose="02020603050405020304" pitchFamily="18" charset="0"/>
                <a:cs typeface="B Zar" panose="00000400000000000000" pitchFamily="2" charset="-78"/>
              </a:rPr>
              <a:t>بنابر این طی کردن این مسیر </a:t>
            </a:r>
            <a:r>
              <a:rPr lang="fa-I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سخت و دشوار </a:t>
            </a:r>
            <a:r>
              <a:rPr lang="fa-IR" b="1" dirty="0" smtClean="0">
                <a:latin typeface="Times New Roman" panose="02020603050405020304" pitchFamily="18" charset="0"/>
                <a:cs typeface="B Zar" panose="00000400000000000000" pitchFamily="2" charset="-78"/>
              </a:rPr>
              <a:t>است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b="1" dirty="0" smtClean="0">
                <a:latin typeface="Times New Roman" panose="02020603050405020304" pitchFamily="18" charset="0"/>
                <a:cs typeface="B Zar" panose="00000400000000000000" pitchFamily="2" charset="-78"/>
              </a:rPr>
              <a:t>مگر این که به شیوه </a:t>
            </a:r>
            <a:r>
              <a:rPr lang="fa-I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فرایندی</a:t>
            </a:r>
            <a:r>
              <a:rPr lang="fa-IR" b="1" dirty="0" smtClean="0">
                <a:latin typeface="Times New Roman" panose="02020603050405020304" pitchFamily="18" charset="0"/>
                <a:cs typeface="B Zar" panose="00000400000000000000" pitchFamily="2" charset="-78"/>
              </a:rPr>
              <a:t> و مرحله به مرحله پیش برویم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b="1" dirty="0" smtClean="0">
                <a:latin typeface="Times New Roman" panose="02020603050405020304" pitchFamily="18" charset="0"/>
                <a:cs typeface="B Zar" panose="00000400000000000000" pitchFamily="2" charset="-78"/>
              </a:rPr>
              <a:t>هر مرحله یک </a:t>
            </a:r>
            <a:r>
              <a:rPr lang="fa-I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پیامد امید بخش </a:t>
            </a:r>
            <a:r>
              <a:rPr lang="fa-IR" b="1" dirty="0" smtClean="0">
                <a:latin typeface="Times New Roman" panose="02020603050405020304" pitchFamily="18" charset="0"/>
                <a:cs typeface="B Zar" panose="00000400000000000000" pitchFamily="2" charset="-78"/>
              </a:rPr>
              <a:t>را نشان می دهد که زوجین با طی کردن آن پس از آشوب حاصل از بی وفایی به </a:t>
            </a:r>
            <a:r>
              <a:rPr lang="fa-I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حس سلامت روان </a:t>
            </a:r>
            <a:r>
              <a:rPr lang="fa-IR" b="1" dirty="0" smtClean="0">
                <a:latin typeface="Times New Roman" panose="02020603050405020304" pitchFamily="18" charset="0"/>
                <a:cs typeface="B Zar" panose="00000400000000000000" pitchFamily="2" charset="-78"/>
              </a:rPr>
              <a:t>می رسند</a:t>
            </a:r>
            <a:endParaRPr lang="en-MY" b="1" dirty="0">
              <a:latin typeface="Times New Roman" panose="02020603050405020304" pitchFamily="18" charset="0"/>
              <a:cs typeface="B Zar" panose="00000400000000000000" pitchFamily="2" charset="-78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39552" y="980728"/>
            <a:ext cx="7992888" cy="0"/>
          </a:xfrm>
          <a:prstGeom prst="line">
            <a:avLst/>
          </a:prstGeom>
          <a:ln w="44450" cmpd="sng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445224"/>
            <a:ext cx="35052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579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fa-IR" b="1" dirty="0">
                <a:solidFill>
                  <a:srgbClr val="C00000"/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مدیریت روابط آشفته در خانواده</a:t>
            </a:r>
            <a:endParaRPr lang="en-MY" i="1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95536" y="1268760"/>
            <a:ext cx="8424936" cy="4824536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fa-IR" b="1" dirty="0" smtClean="0">
                <a:latin typeface="Times New Roman" panose="02020603050405020304" pitchFamily="18" charset="0"/>
                <a:cs typeface="B Zar" panose="00000400000000000000" pitchFamily="2" charset="-78"/>
              </a:rPr>
              <a:t>هر مرحله یک مرحله را مطرح می کند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b="1" dirty="0" smtClean="0">
                <a:latin typeface="Times New Roman" panose="02020603050405020304" pitchFamily="18" charset="0"/>
                <a:cs typeface="B Zar" panose="00000400000000000000" pitchFamily="2" charset="-78"/>
              </a:rPr>
              <a:t>ولی متخصصان بالینی باید هر مرحله را مانند یک سفر در نظر بگیرند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b="1" dirty="0" smtClean="0">
                <a:latin typeface="Times New Roman" panose="02020603050405020304" pitchFamily="18" charset="0"/>
                <a:cs typeface="B Zar" panose="00000400000000000000" pitchFamily="2" charset="-78"/>
              </a:rPr>
              <a:t>بی وفایی فرایندی بسیار چالش برانگیز ودردناک است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b="1" dirty="0" smtClean="0">
                <a:latin typeface="Times New Roman" panose="02020603050405020304" pitchFamily="18" charset="0"/>
                <a:cs typeface="B Zar" panose="00000400000000000000" pitchFamily="2" charset="-78"/>
              </a:rPr>
              <a:t>بنابراین الزامی ندارد هر مرحله را در یک جلسه بررسی کنید</a:t>
            </a:r>
            <a:endParaRPr lang="en-MY" b="1" dirty="0">
              <a:latin typeface="Times New Roman" panose="02020603050405020304" pitchFamily="18" charset="0"/>
              <a:cs typeface="B Zar" panose="00000400000000000000" pitchFamily="2" charset="-78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39552" y="980728"/>
            <a:ext cx="7992888" cy="0"/>
          </a:xfrm>
          <a:prstGeom prst="line">
            <a:avLst/>
          </a:prstGeom>
          <a:ln w="44450" cmpd="sng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373216"/>
            <a:ext cx="35052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579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5494</TotalTime>
  <Words>394</Words>
  <Application>Microsoft Office PowerPoint</Application>
  <PresentationFormat>On-screen Show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کارگاه آموزشی  مدیریت روابط آشفته در خانواده با تاکید بر خیانت زناشویی </vt:lpstr>
      <vt:lpstr>پرسش های متداول پیش روی متخصصان بالینی</vt:lpstr>
      <vt:lpstr>پرسش های متداول پیش روی متخصصان بالینی</vt:lpstr>
      <vt:lpstr>پرسش های متداول پیش روی متخصصان بالینی</vt:lpstr>
      <vt:lpstr>مدیریت روابط آشفته در خانواده</vt:lpstr>
      <vt:lpstr>مدیریت روابط آشفته در خانواده</vt:lpstr>
      <vt:lpstr>مدیریت روابط آشفته در خانواده</vt:lpstr>
      <vt:lpstr>مدیریت روابط آشفته در خانواده</vt:lpstr>
      <vt:lpstr>مدیریت روابط آشفته در خانواده</vt:lpstr>
      <vt:lpstr>مدیریت روابط آشفته در خانواده</vt:lpstr>
      <vt:lpstr>مدیریت روابط آشفته در خانواده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RE-STORYING JAPANESE OCCUPATION IN MALAYA IN TWO SELECTED MALAYSIAN DIASPORIC TEXTS</dc:title>
  <dc:creator>Compaq</dc:creator>
  <cp:lastModifiedBy>09018868042</cp:lastModifiedBy>
  <cp:revision>449</cp:revision>
  <dcterms:created xsi:type="dcterms:W3CDTF">2014-07-01T07:42:53Z</dcterms:created>
  <dcterms:modified xsi:type="dcterms:W3CDTF">2021-03-04T16:59:27Z</dcterms:modified>
</cp:coreProperties>
</file>