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78" r:id="rId2"/>
    <p:sldId id="585" r:id="rId3"/>
    <p:sldId id="573" r:id="rId4"/>
    <p:sldId id="561" r:id="rId5"/>
    <p:sldId id="559" r:id="rId6"/>
    <p:sldId id="516" r:id="rId7"/>
    <p:sldId id="517" r:id="rId8"/>
    <p:sldId id="511" r:id="rId9"/>
    <p:sldId id="514" r:id="rId10"/>
    <p:sldId id="536" r:id="rId11"/>
    <p:sldId id="538" r:id="rId12"/>
    <p:sldId id="540" r:id="rId13"/>
    <p:sldId id="539" r:id="rId14"/>
    <p:sldId id="541" r:id="rId15"/>
    <p:sldId id="562" r:id="rId16"/>
    <p:sldId id="537" r:id="rId17"/>
    <p:sldId id="566" r:id="rId18"/>
    <p:sldId id="5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585"/>
            <p14:sldId id="573"/>
            <p14:sldId id="561"/>
            <p14:sldId id="559"/>
            <p14:sldId id="516"/>
            <p14:sldId id="517"/>
            <p14:sldId id="511"/>
            <p14:sldId id="514"/>
            <p14:sldId id="536"/>
            <p14:sldId id="538"/>
            <p14:sldId id="540"/>
            <p14:sldId id="539"/>
            <p14:sldId id="541"/>
            <p14:sldId id="562"/>
            <p14:sldId id="537"/>
            <p14:sldId id="566"/>
            <p14:sldId id="56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3250" autoAdjust="0"/>
  </p:normalViewPr>
  <p:slideViewPr>
    <p:cSldViewPr snapToGrid="0">
      <p:cViewPr>
        <p:scale>
          <a:sx n="76" d="100"/>
          <a:sy n="76" d="100"/>
        </p:scale>
        <p:origin x="-3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10/12/2021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6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7.xml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965059"/>
            <a:ext cx="11683652" cy="483504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25955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غلبه بر اهمال کاری</a:t>
            </a:r>
            <a:endParaRPr lang="en-US" sz="48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3030" y="3182167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دکتر رضا برومند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5566" y="4534422"/>
            <a:ext cx="2567836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مهر ماه 1400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غلبه بر اهمال کاری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6632" y="1392597"/>
            <a:ext cx="8046299" cy="24816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تفاوت اهمال کاری با تنبلی</a:t>
            </a:r>
            <a:endParaRPr lang="en-US" sz="4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4147591"/>
            <a:ext cx="7891398" cy="15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4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en-US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در حقیقت ریشه تنبلی، </a:t>
            </a:r>
            <a:r>
              <a:rPr lang="ar-SA" alt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اهمال کاری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است. </a:t>
            </a:r>
            <a:endParaRPr lang="fa-IR" altLang="en-US" sz="32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SA" alt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وقتی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اهمال کاری، دست دست کردن، سهل انگاری و ساده انگاری به صورت یک عادت درمی آید فرد تبدیل به یک </a:t>
            </a:r>
            <a:r>
              <a:rPr lang="ar-SA" alt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آدم تنبل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می شود</a:t>
            </a:r>
            <a:r>
              <a:rPr lang="ar-SA" alt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</a:t>
            </a:r>
            <a:endParaRPr lang="fa-IR" altLang="en-US" sz="32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SA" alt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اغلب آدم هایی که تنبل، سهل انگار یا اهمال کار هستند سه دسته اند: 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تنبل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ی با اهم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ال کاری فرق می کند </a:t>
            </a:r>
            <a:endParaRPr lang="en-US" sz="28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0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دسته اول </a:t>
            </a:r>
            <a:r>
              <a:rPr lang="fa-IR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: </a:t>
            </a:r>
            <a:r>
              <a:rPr lang="ar-SA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افرادي 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كه غفلت می </a:t>
            </a:r>
            <a:r>
              <a:rPr lang="ar-SA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کنند</a:t>
            </a:r>
            <a:endParaRPr lang="fa-IR" altLang="en-US" sz="3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یعنی خبر ندارند که دارند سهل انگاری می کنند. </a:t>
            </a:r>
            <a:endParaRPr lang="fa-IR" altLang="en-US" sz="32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مثلاً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خانمی که چند روز ظرف ها را نمی شوید و همه روی هم تلنبار می شوند. </a:t>
            </a:r>
            <a:endParaRPr lang="fa-IR" altLang="en-US" sz="32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چنین </a:t>
            </a:r>
            <a:r>
              <a:rPr lang="ar-SA" alt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شخصی ممکن است متوجه نباشد که دارد غفلت می کند</a:t>
            </a:r>
            <a:r>
              <a:rPr lang="ar-SA" alt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تنبل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ی با اهم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ال کاری فرق می کند </a:t>
            </a:r>
            <a:endParaRPr lang="en-US" sz="28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6" y="170256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دسته </a:t>
            </a:r>
            <a:r>
              <a:rPr lang="ar-SA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دوم</a:t>
            </a:r>
            <a:r>
              <a:rPr lang="fa-IR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:</a:t>
            </a:r>
            <a:r>
              <a:rPr lang="ar-SA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انسان هایی هستند که خبر دارند اهمال کاری می </a:t>
            </a:r>
            <a:r>
              <a:rPr lang="ar-SA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کنند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</a:t>
            </a:r>
          </a:p>
          <a:p>
            <a:pPr marL="342900" lvl="0" indent="-342900" algn="r" rt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خودشان می گویند من سهل انگارم، اما نمی دانند کارشان چقدر 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معیوب</a:t>
            </a: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است</a:t>
            </a:r>
            <a:endParaRPr lang="fa-IR" altLang="en-US" sz="36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مانند کسی که سیگار می کشد اما نمی داند چقدر سیگار کشیدن 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کار ناپسندی است</a:t>
            </a:r>
            <a:endParaRPr lang="ar-SA" altLang="en-US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تنبل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ی با اهم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ال کاری فرق می کند </a:t>
            </a:r>
            <a:endParaRPr lang="en-US" sz="28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71" y="4308953"/>
            <a:ext cx="4848629" cy="12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alt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دسته سوم کسانی هستند که می </a:t>
            </a:r>
            <a:r>
              <a:rPr lang="ar-SA" alt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دانند</a:t>
            </a:r>
            <a:r>
              <a:rPr lang="fa-IR" altLang="en-US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:</a:t>
            </a:r>
            <a:r>
              <a:rPr lang="ar-SA" altLang="en-US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endParaRPr lang="fa-IR" altLang="en-US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سهل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انگاری می </a:t>
            </a: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کنند</a:t>
            </a:r>
            <a:r>
              <a:rPr lang="fa-IR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و </a:t>
            </a: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کارشان 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نادرست</a:t>
            </a: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است</a:t>
            </a:r>
            <a:endParaRPr lang="fa-IR" altLang="en-US" sz="36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alt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اما راه حل مشکل را بلد </a:t>
            </a:r>
            <a:r>
              <a:rPr lang="ar-SA" alt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نیستند</a:t>
            </a:r>
            <a:endParaRPr lang="fa-IR" altLang="en-US" sz="40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alt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و نمی دانند با این مشکل چگونه کنار بیایند</a:t>
            </a:r>
            <a:endParaRPr lang="en-US" sz="4000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تنبل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ی با اهم</a:t>
            </a:r>
            <a:r>
              <a:rPr lang="fa-IR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ـ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ال کاری فرق می کند </a:t>
            </a:r>
            <a:endParaRPr lang="en-US" sz="28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5" y="1834173"/>
            <a:ext cx="2543175" cy="31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4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غلبه بر اهمال کاری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191449"/>
            <a:ext cx="8354860" cy="26415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سنجش اهمال کاری</a:t>
            </a:r>
            <a:endParaRPr lang="en-US" sz="5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8" y="3995738"/>
            <a:ext cx="7966554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02707" y="22730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عبارات  زیر را بخوانید و با توجه به وضعیت خود یکی از گزینه های روبروی هر عبارت پاسخ دهید</a:t>
            </a:r>
            <a:endParaRPr lang="en-US" sz="2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68010"/>
              </p:ext>
            </p:extLst>
          </p:nvPr>
        </p:nvGraphicFramePr>
        <p:xfrm>
          <a:off x="559496" y="1191449"/>
          <a:ext cx="11073008" cy="487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7" imgW="6836514" imgH="3218387" progId="Word.Document.12">
                  <p:embed/>
                </p:oleObj>
              </mc:Choice>
              <mc:Fallback>
                <p:oleObj name="Document" r:id="rId7" imgW="6836514" imgH="3218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496" y="1191449"/>
                        <a:ext cx="11073008" cy="4871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0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000" b="1" dirty="0">
                <a:solidFill>
                  <a:srgbClr val="C00000"/>
                </a:solidFill>
                <a:cs typeface="B Zar" panose="00000400000000000000" pitchFamily="2" charset="-78"/>
              </a:rPr>
              <a:t>عبارات  زیر را بخوانید و با توجه به وضعیت خود یکی از گزینه های روبروی هر عبارت پاسخ دهید</a:t>
            </a:r>
            <a:endParaRPr lang="en-US" sz="2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06717"/>
              </p:ext>
            </p:extLst>
          </p:nvPr>
        </p:nvGraphicFramePr>
        <p:xfrm>
          <a:off x="565237" y="1279131"/>
          <a:ext cx="11035430" cy="46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7" imgW="6836514" imgH="3218387" progId="Word.Document.12">
                  <p:embed/>
                </p:oleObj>
              </mc:Choice>
              <mc:Fallback>
                <p:oleObj name="Document" r:id="rId7" imgW="6836514" imgH="3218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237" y="1279131"/>
                        <a:ext cx="11035430" cy="464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0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000" b="1" dirty="0">
                <a:solidFill>
                  <a:srgbClr val="C00000"/>
                </a:solidFill>
                <a:cs typeface="B Zar" panose="00000400000000000000" pitchFamily="2" charset="-78"/>
              </a:rPr>
              <a:t>عبارات  زیر را بخوانید و با توجه به وضعیت خود یکی از گزینه های روبروی هر عبارت پاسخ دهید</a:t>
            </a:r>
            <a:endParaRPr lang="en-US" sz="2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0040"/>
              </p:ext>
            </p:extLst>
          </p:nvPr>
        </p:nvGraphicFramePr>
        <p:xfrm>
          <a:off x="488515" y="1392597"/>
          <a:ext cx="10922696" cy="428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7" imgW="6836514" imgH="2496223" progId="Word.Document.12">
                  <p:embed/>
                </p:oleObj>
              </mc:Choice>
              <mc:Fallback>
                <p:oleObj name="Document" r:id="rId7" imgW="6836514" imgH="2496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515" y="1392597"/>
                        <a:ext cx="10922696" cy="428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2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 مدرس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اکثر افراد در مقطعی از عمر خود کارهای دارای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اولویت بالا </a:t>
            </a:r>
            <a:r>
              <a:rPr lang="fa-IR" sz="3200" b="1" dirty="0" smtClean="0">
                <a:cs typeface="B Zar" panose="00000400000000000000" pitchFamily="2" charset="-78"/>
              </a:rPr>
              <a:t>را با کارهایی که از اولویت کمتری برخوردارند جایگزین می کنند.</a:t>
            </a:r>
          </a:p>
          <a:p>
            <a:pPr algn="just" rtl="1">
              <a:lnSpc>
                <a:spcPct val="150000"/>
              </a:lnSpc>
            </a:pPr>
            <a:endParaRPr lang="fa-IR" sz="3200" b="1" dirty="0" smtClean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558130"/>
            <a:ext cx="876821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واژه انگلیسی </a:t>
            </a:r>
            <a:r>
              <a:rPr lang="en-US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procrastination </a:t>
            </a:r>
            <a:r>
              <a:rPr lang="fa-IR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در 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زبان </a:t>
            </a: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فارسی معادل</a:t>
            </a:r>
            <a:r>
              <a:rPr lang="fa-IR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:</a:t>
            </a: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تعلل، اهمالکاری،</a:t>
            </a:r>
            <a:r>
              <a:rPr lang="fa-IR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سهل انگاری</a:t>
            </a:r>
            <a:r>
              <a:rPr lang="fa-IR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و به تعویق انداختن کارهاست</a:t>
            </a: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</a:t>
            </a:r>
            <a:endParaRPr lang="fa-IR" altLang="en-US" sz="36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ar-SA" altLang="en-US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اهمالکاری اغلب به عنوان تأخیر </a:t>
            </a:r>
            <a:r>
              <a:rPr lang="ar-SA" alt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غیر منطقی </a:t>
            </a:r>
            <a:r>
              <a:rPr lang="ar-SA" altLang="en-US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رفتار مورد بررسی قرار می گیرد</a:t>
            </a:r>
            <a:endParaRPr lang="en-US" altLang="en-US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واژه اهمال کاری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00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endParaRPr lang="fa-IR" sz="4000" b="1" dirty="0" smtClean="0">
              <a:solidFill>
                <a:srgbClr val="C00000"/>
              </a:solidFill>
              <a:latin typeface="B Koodak"/>
              <a:cs typeface="B Zar" panose="00000400000000000000" pitchFamily="2" charset="-78"/>
            </a:endParaRPr>
          </a:p>
          <a:p>
            <a:pPr algn="ctr"/>
            <a:endParaRPr lang="fa-IR" sz="4000" b="1" dirty="0" smtClean="0">
              <a:solidFill>
                <a:srgbClr val="C00000"/>
              </a:solidFill>
              <a:latin typeface="B Koodak"/>
              <a:cs typeface="B Zar" panose="00000400000000000000" pitchFamily="2" charset="-78"/>
            </a:endParaRPr>
          </a:p>
          <a:p>
            <a:pPr algn="ctr"/>
            <a:endParaRPr lang="fa-IR" sz="4000" b="1" dirty="0">
              <a:solidFill>
                <a:srgbClr val="C00000"/>
              </a:solidFill>
              <a:latin typeface="B Koodak"/>
              <a:cs typeface="B Zar" panose="00000400000000000000" pitchFamily="2" charset="-78"/>
            </a:endParaRPr>
          </a:p>
          <a:p>
            <a:pPr algn="ctr"/>
            <a:endParaRPr lang="fa-IR" sz="4000" b="1" dirty="0" smtClean="0">
              <a:solidFill>
                <a:srgbClr val="C00000"/>
              </a:solidFill>
              <a:latin typeface="B Koodak"/>
              <a:cs typeface="B Zar" panose="00000400000000000000" pitchFamily="2" charset="-78"/>
            </a:endParaRPr>
          </a:p>
          <a:p>
            <a:pPr algn="ctr"/>
            <a:endParaRPr lang="fa-IR" sz="4000" b="1" dirty="0" smtClean="0">
              <a:solidFill>
                <a:srgbClr val="C00000"/>
              </a:solidFill>
              <a:latin typeface="B Koodak"/>
              <a:cs typeface="B Zar" panose="00000400000000000000" pitchFamily="2" charset="-78"/>
            </a:endParaRPr>
          </a:p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B Koodak"/>
                <a:cs typeface="B Zar" panose="00000400000000000000" pitchFamily="2" charset="-78"/>
              </a:rPr>
              <a:t>اهمال </a:t>
            </a:r>
            <a:r>
              <a:rPr lang="fa-IR" sz="4000" b="1" dirty="0">
                <a:solidFill>
                  <a:srgbClr val="C00000"/>
                </a:solidFill>
                <a:latin typeface="B Koodak"/>
                <a:cs typeface="B Zar" panose="00000400000000000000" pitchFamily="2" charset="-78"/>
              </a:rPr>
              <a:t>کاری هنر ادامه دادن دیروز و اجتناب از امروز است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اهمال کاری انتخاب بین دو وضعیت است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39" y="1649153"/>
            <a:ext cx="5737225" cy="20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غلبه بر اهمال کاری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7"/>
            <a:ext cx="8354860" cy="36699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اهمال کاری در دیدگاه روان شناسان</a:t>
            </a:r>
            <a:endParaRPr lang="en-US" sz="4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94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/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عدم انجام کارها چیزی فراتر از پرهیز از کارهاست</a:t>
            </a:r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</a:t>
            </a:r>
            <a:endParaRPr lang="fa-IR" altLang="en-US" sz="3200" b="1" kern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/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اهمال کاری به تعبیری </a:t>
            </a:r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که</a:t>
            </a:r>
            <a:r>
              <a:rPr lang="fa-IR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آلبرت</a:t>
            </a:r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آلیس آن را به کار می برد، نوعی سندرم </a:t>
            </a:r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است</a:t>
            </a:r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 </a:t>
            </a:r>
            <a:endParaRPr lang="fa-IR" altLang="en-US" sz="3200" b="1" kern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/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یعنی </a:t>
            </a:r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کاری را که تصمیم به اجرای آن گرفته می شود و آن کار حداقل </a:t>
            </a:r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می</a:t>
            </a:r>
            <a:r>
              <a:rPr lang="fa-IR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تواند </a:t>
            </a:r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در آینده برای فرد نتایجی را در برداشته باشد ، </a:t>
            </a:r>
            <a:r>
              <a:rPr lang="ar-SA" alt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بدون دلیل </a:t>
            </a:r>
            <a:r>
              <a:rPr lang="ar-SA" altLang="en-US" sz="32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به آینده محول می شود</a:t>
            </a:r>
            <a:r>
              <a:rPr lang="ar-SA" alt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</a:t>
            </a:r>
            <a:endParaRPr lang="en-US" altLang="en-US" sz="2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algn="r" rtl="1"/>
            <a:r>
              <a:rPr lang="ar-SA" alt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اما در عین حال عدم انجام آن نیز به </a:t>
            </a:r>
            <a:r>
              <a:rPr lang="fa-IR" sz="3200" b="1" dirty="0">
                <a:cs typeface="B Zar" panose="00000400000000000000" pitchFamily="2" charset="-78"/>
              </a:rPr>
              <a:t>زیان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فرد است و از این بابت خود را </a:t>
            </a:r>
            <a:r>
              <a:rPr lang="fa-IR" sz="3200" b="1" dirty="0">
                <a:cs typeface="B Zar" panose="00000400000000000000" pitchFamily="2" charset="-78"/>
              </a:rPr>
              <a:t>سرزنش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 می کند.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آلبرت آلیس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98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چنین </a:t>
            </a:r>
            <a:r>
              <a:rPr lang="fa-IR" sz="2400" b="1" dirty="0">
                <a:cs typeface="B Zar" panose="00000400000000000000" pitchFamily="2" charset="-78"/>
              </a:rPr>
              <a:t>فرآیندی فرد را وادار می کند که برای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موجه جلوه دادن </a:t>
            </a:r>
            <a:r>
              <a:rPr lang="fa-IR" sz="2400" b="1" dirty="0">
                <a:cs typeface="B Zar" panose="00000400000000000000" pitchFamily="2" charset="-78"/>
              </a:rPr>
              <a:t>عادت مورد نظر دلایل متعددی را بیاورد، بگونه ای که بتواند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درگیری های ذهنی و ناهماهنگی های شناختی </a:t>
            </a:r>
            <a:r>
              <a:rPr lang="fa-IR" sz="2400" b="1" dirty="0">
                <a:cs typeface="B Zar" panose="00000400000000000000" pitchFamily="2" charset="-78"/>
              </a:rPr>
              <a:t>خود را مرتفع سازد</a:t>
            </a:r>
            <a:r>
              <a:rPr lang="fa-IR" sz="2400" b="1" dirty="0" smtClean="0">
                <a:cs typeface="B Zar" panose="00000400000000000000" pitchFamily="2" charset="-78"/>
              </a:rPr>
              <a:t>.</a:t>
            </a:r>
            <a:endParaRPr lang="en-US" sz="24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 </a:t>
            </a:r>
            <a:r>
              <a:rPr lang="fa-IR" sz="2400" b="1" dirty="0">
                <a:cs typeface="B Zar" panose="00000400000000000000" pitchFamily="2" charset="-78"/>
              </a:rPr>
              <a:t>فرد اهمال کار مجبور است در قبال تعلل ورزیدن و همزمان سرزنش کردن خویش،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از خود دفاع </a:t>
            </a:r>
            <a:r>
              <a:rPr lang="fa-IR" sz="2400" b="1" dirty="0">
                <a:cs typeface="B Zar" panose="00000400000000000000" pitchFamily="2" charset="-78"/>
              </a:rPr>
              <a:t>نماید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دفاع از خود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79" y="3889006"/>
            <a:ext cx="8104339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2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بدین ترتیب از یک سو برای عدم انجام کارهایش </a:t>
            </a:r>
            <a:r>
              <a:rPr lang="ar-SA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دلیل تراشی 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می کند و از سوی دیگر انجام کارش را به آخرین دقایق </a:t>
            </a:r>
            <a:r>
              <a:rPr lang="ar-SA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موکول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می کند</a:t>
            </a:r>
            <a:r>
              <a:rPr lang="ar-SA" alt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.</a:t>
            </a:r>
            <a:endParaRPr lang="fa-IR" altLang="en-US" sz="24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در دیدگاه</a:t>
            </a:r>
            <a:r>
              <a:rPr lang="ar-SA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آلیس 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چنین فرایندی غیرقابل دفاع بوده و نوعی</a:t>
            </a:r>
            <a:r>
              <a:rPr lang="ar-SA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شکست 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تلقی می شود ولي درصد بالایي از مردم به این </a:t>
            </a:r>
            <a:r>
              <a:rPr lang="ar-SA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بیماری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مبتلا هستند </a:t>
            </a:r>
            <a:endParaRPr lang="fa-IR" altLang="en-US" sz="24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  <a:p>
            <a:pPr marL="342900" lvl="0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ar-SA" alt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اهمالکاری پیامد های ناخوشایندی دارد که به تدریج در وجود انسان به صورت </a:t>
            </a:r>
            <a:r>
              <a:rPr lang="ar-SA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عادت</a:t>
            </a:r>
            <a:r>
              <a:rPr lang="ar-SA" alt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B Zar" panose="00000400000000000000" pitchFamily="2" charset="-78"/>
              </a:rPr>
              <a:t> در می آید. </a:t>
            </a:r>
            <a:endParaRPr lang="fa-IR" alt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دلیل تراشی و موکول به اخرین دقایق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2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17273</TotalTime>
  <Words>706</Words>
  <Application>Microsoft Office PowerPoint</Application>
  <PresentationFormat>Custom</PresentationFormat>
  <Paragraphs>93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6081</cp:revision>
  <dcterms:created xsi:type="dcterms:W3CDTF">2020-10-27T13:35:18Z</dcterms:created>
  <dcterms:modified xsi:type="dcterms:W3CDTF">2021-10-12T19:23:33Z</dcterms:modified>
</cp:coreProperties>
</file>